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Archiv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j7w5hMOVVvD024JcrcANqRp16b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Archivo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rchivo-italic.fntdata"/><Relationship Id="rId25" Type="http://schemas.openxmlformats.org/officeDocument/2006/relationships/font" Target="fonts/Archivo-bold.fntdata"/><Relationship Id="rId28" Type="http://customschemas.google.com/relationships/presentationmetadata" Target="metadata"/><Relationship Id="rId27" Type="http://schemas.openxmlformats.org/officeDocument/2006/relationships/font" Target="fonts/Archiv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08b9a94ecb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208b9a94ec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0c2689758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20c268975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d3e0321d5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1d3e0321d5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246BE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23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3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>
            <a:off x="4873300" y="278775"/>
            <a:ext cx="4992175" cy="49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550" y="449750"/>
            <a:ext cx="1064628" cy="5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Google Shape;58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32"/>
          <p:cNvSpPr/>
          <p:nvPr/>
        </p:nvSpPr>
        <p:spPr>
          <a:xfrm>
            <a:off x="0" y="0"/>
            <a:ext cx="9144000" cy="6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/>
          <p:nvPr/>
        </p:nvSpPr>
        <p:spPr>
          <a:xfrm>
            <a:off x="0" y="0"/>
            <a:ext cx="9144000" cy="6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3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33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273F4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3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67" name="Google Shape;67;p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34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" name="Google Shape;70;p3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oogle Shape;73;p3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4" name="Google Shape;74;p3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27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61D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35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Google Shape;77;p35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8" name="Google Shape;78;p35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82" name="Google Shape;82;p3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061D6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37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5" name="Google Shape;85;p3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37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37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3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D6E"/>
              </a:buClr>
              <a:buSzPts val="2600"/>
              <a:buNone/>
              <a:defRPr sz="2600">
                <a:solidFill>
                  <a:srgbClr val="061D6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bg>
      <p:bgPr>
        <a:solidFill>
          <a:srgbClr val="061D6E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type="title"/>
          </p:nvPr>
        </p:nvSpPr>
        <p:spPr>
          <a:xfrm>
            <a:off x="1308150" y="1318650"/>
            <a:ext cx="71100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1" name="Google Shape;21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b="8655" l="-648" r="-740" t="16451"/>
          <a:stretch/>
        </p:blipFill>
        <p:spPr>
          <a:xfrm>
            <a:off x="-58900" y="0"/>
            <a:ext cx="9270970" cy="519597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7"/>
          <p:cNvSpPr/>
          <p:nvPr/>
        </p:nvSpPr>
        <p:spPr>
          <a:xfrm>
            <a:off x="7782600" y="3982075"/>
            <a:ext cx="3483000" cy="65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7759" y="4111872"/>
            <a:ext cx="774291" cy="3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1">
  <p:cSld name="SECTION_HEADER_2">
    <p:bg>
      <p:bgPr>
        <a:solidFill>
          <a:srgbClr val="434343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solidFill>
          <a:schemeClr val="accent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32;p2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3" name="Google Shape;33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246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61D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28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D6E"/>
              </a:buClr>
              <a:buSzPts val="4200"/>
              <a:buNone/>
              <a:defRPr sz="4200">
                <a:solidFill>
                  <a:srgbClr val="061D6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" name="Google Shape;36;p28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" name="Google Shape;37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29"/>
          <p:cNvSpPr txBox="1"/>
          <p:nvPr>
            <p:ph idx="1" type="body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" name="Google Shape;41;p29"/>
          <p:cNvSpPr/>
          <p:nvPr/>
        </p:nvSpPr>
        <p:spPr>
          <a:xfrm>
            <a:off x="0" y="0"/>
            <a:ext cx="9144000" cy="6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2">
  <p:cSld name="TITLE_AND_BOD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30"/>
          <p:cNvPicPr preferRelativeResize="0"/>
          <p:nvPr/>
        </p:nvPicPr>
        <p:blipFill rotWithShape="1">
          <a:blip r:embed="rId2">
            <a:alphaModFix/>
          </a:blip>
          <a:srcRect b="22817" l="0" r="0" t="816"/>
          <a:stretch/>
        </p:blipFill>
        <p:spPr>
          <a:xfrm>
            <a:off x="0" y="487825"/>
            <a:ext cx="9143996" cy="465567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30"/>
          <p:cNvSpPr txBox="1"/>
          <p:nvPr>
            <p:ph type="title"/>
          </p:nvPr>
        </p:nvSpPr>
        <p:spPr>
          <a:xfrm>
            <a:off x="4788400" y="2011088"/>
            <a:ext cx="4296600" cy="13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49;p3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27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61D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31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31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chivo"/>
              <a:buNone/>
              <a:defRPr b="1" i="0" sz="28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chivo"/>
              <a:buChar char="●"/>
              <a:defRPr b="0" i="0" sz="1300" u="none" cap="none" strike="noStrike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chivo"/>
              <a:buChar char="○"/>
              <a:defRPr b="0" i="0" sz="1100" u="none" cap="none" strike="noStrike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chivo"/>
              <a:buChar char="■"/>
              <a:defRPr b="0" i="0" sz="1100" u="none" cap="none" strike="noStrike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chivo"/>
              <a:buChar char="●"/>
              <a:defRPr b="0" i="0" sz="1100" u="none" cap="none" strike="noStrike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chivo"/>
              <a:buChar char="○"/>
              <a:defRPr b="0" i="0" sz="1100" u="none" cap="none" strike="noStrike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chivo"/>
              <a:buChar char="■"/>
              <a:defRPr b="0" i="0" sz="1100" u="none" cap="none" strike="noStrike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chivo"/>
              <a:buChar char="●"/>
              <a:defRPr b="0" i="0" sz="1100" u="none" cap="none" strike="noStrike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chivo"/>
              <a:buChar char="○"/>
              <a:defRPr b="0" i="0" sz="1100" u="none" cap="none" strike="noStrike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Archivo"/>
              <a:buChar char="■"/>
              <a:defRPr b="0" i="0" sz="1100" u="none" cap="none" strike="noStrike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46BE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type="title"/>
          </p:nvPr>
        </p:nvSpPr>
        <p:spPr>
          <a:xfrm>
            <a:off x="729450" y="1150825"/>
            <a:ext cx="7730400" cy="30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US" sz="3400">
                <a:solidFill>
                  <a:srgbClr val="FFFFFF"/>
                </a:solidFill>
              </a:rPr>
              <a:t>Title IX Review</a:t>
            </a:r>
            <a:endParaRPr b="0" sz="34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US" sz="3400">
                <a:solidFill>
                  <a:srgbClr val="FFFFFF"/>
                </a:solidFill>
              </a:rPr>
              <a:t>for </a:t>
            </a:r>
            <a:endParaRPr b="0" sz="34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US" sz="3400" u="sng">
                <a:solidFill>
                  <a:srgbClr val="FFFFFF"/>
                </a:solidFill>
              </a:rPr>
              <a:t>Responsible Employees</a:t>
            </a:r>
            <a:r>
              <a:rPr b="0" lang="en-US" sz="3400" u="sng">
                <a:solidFill>
                  <a:srgbClr val="FFFFFF"/>
                </a:solidFill>
              </a:rPr>
              <a:t> </a:t>
            </a:r>
            <a:endParaRPr b="0" sz="3400" u="sng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US" sz="1800">
                <a:solidFill>
                  <a:srgbClr val="FFFFFF"/>
                </a:solidFill>
              </a:rPr>
              <a:t>Faculty Senate Presentation</a:t>
            </a:r>
            <a:endParaRPr b="0"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-US" sz="1800">
                <a:solidFill>
                  <a:srgbClr val="FFFFFF"/>
                </a:solidFill>
              </a:rPr>
              <a:t>October 18, 2023</a:t>
            </a:r>
            <a:br>
              <a:rPr b="0" lang="en-US" sz="1800">
                <a:solidFill>
                  <a:srgbClr val="FFFFFF"/>
                </a:solidFill>
              </a:rPr>
            </a:br>
            <a:br>
              <a:rPr lang="en-US" sz="1800">
                <a:solidFill>
                  <a:srgbClr val="FFFFFF"/>
                </a:solidFill>
              </a:rPr>
            </a:br>
            <a:r>
              <a:rPr b="0" lang="en-US" sz="1600">
                <a:solidFill>
                  <a:srgbClr val="FFFFFF"/>
                </a:solidFill>
              </a:rPr>
              <a:t>Joy N. Pulsifer, Title IX Coordinator &amp; Associate Dean of Student Life</a:t>
            </a:r>
            <a:br>
              <a:rPr b="0" lang="en-US" sz="1600">
                <a:solidFill>
                  <a:srgbClr val="FFFFFF"/>
                </a:solidFill>
              </a:rPr>
            </a:br>
            <a:endParaRPr b="0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0"/>
          <p:cNvPicPr preferRelativeResize="0"/>
          <p:nvPr/>
        </p:nvPicPr>
        <p:blipFill rotWithShape="1">
          <a:blip r:embed="rId3">
            <a:alphaModFix amt="40000"/>
          </a:blip>
          <a:srcRect b="0" l="0" r="0" t="7786"/>
          <a:stretch/>
        </p:blipFill>
        <p:spPr>
          <a:xfrm>
            <a:off x="20" y="-2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>
                <a:solidFill>
                  <a:schemeClr val="dk2"/>
                </a:solidFill>
              </a:rPr>
              <a:t>Questions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D6E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208b9a94ecb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2100" y="440900"/>
            <a:ext cx="391225" cy="3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208b9a94ecb_0_50"/>
          <p:cNvSpPr txBox="1"/>
          <p:nvPr/>
        </p:nvSpPr>
        <p:spPr>
          <a:xfrm>
            <a:off x="338450" y="970500"/>
            <a:ext cx="82833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“No person in the United States shall, on the basis of sex, </a:t>
            </a:r>
            <a:endParaRPr b="0" i="0" sz="24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be excluded from participation in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,</a:t>
            </a:r>
            <a:endParaRPr b="1" i="0" sz="24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be denied the benefits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 of,</a:t>
            </a:r>
            <a:endParaRPr b="1" i="0" sz="24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or be subjected to discrimination</a:t>
            </a:r>
            <a:endParaRPr b="1" i="0" sz="24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under any education program or activity</a:t>
            </a:r>
            <a:endParaRPr b="0" i="0" sz="24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receiving federal financial assistance.”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>
            <p:ph type="title"/>
          </p:nvPr>
        </p:nvSpPr>
        <p:spPr>
          <a:xfrm>
            <a:off x="729450" y="555050"/>
            <a:ext cx="7688700" cy="1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>
                <a:solidFill>
                  <a:schemeClr val="dk2"/>
                </a:solidFill>
              </a:rPr>
              <a:t>What is Title IX?</a:t>
            </a:r>
            <a:endParaRPr sz="2400"/>
          </a:p>
        </p:txBody>
      </p:sp>
      <p:sp>
        <p:nvSpPr>
          <p:cNvPr id="108" name="Google Shape;108;p6"/>
          <p:cNvSpPr txBox="1"/>
          <p:nvPr>
            <p:ph idx="1" type="body"/>
          </p:nvPr>
        </p:nvSpPr>
        <p:spPr>
          <a:xfrm>
            <a:off x="729450" y="1709575"/>
            <a:ext cx="7688700" cy="31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sz="1800">
                <a:solidFill>
                  <a:schemeClr val="dk2"/>
                </a:solidFill>
              </a:rPr>
              <a:t>Federal law (HE Amendments 1972) that prohibits discrimination on the basis of sex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sz="1800">
                <a:solidFill>
                  <a:schemeClr val="dk2"/>
                </a:solidFill>
              </a:rPr>
              <a:t>Sexual harassment &amp; sexual violence can constitute sex discrimination and therefore are prohibited by Title IX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sz="1800">
                <a:solidFill>
                  <a:schemeClr val="dk2"/>
                </a:solidFill>
              </a:rPr>
              <a:t>Often thought of in the context of equal opportunity within Athletics</a:t>
            </a:r>
            <a:endParaRPr sz="1800">
              <a:solidFill>
                <a:schemeClr val="dk2"/>
              </a:solidFill>
            </a:endParaRPr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1D6E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20c2689758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2100" y="440900"/>
            <a:ext cx="391225" cy="3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0c2689758f_0_0"/>
          <p:cNvSpPr txBox="1"/>
          <p:nvPr/>
        </p:nvSpPr>
        <p:spPr>
          <a:xfrm>
            <a:off x="338450" y="507525"/>
            <a:ext cx="8283300" cy="42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ctr">
              <a:lnSpc>
                <a:spcPct val="125000"/>
              </a:lnSpc>
              <a:spcBef>
                <a:spcPts val="3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The Context</a:t>
            </a:r>
            <a:endParaRPr b="1" i="0" sz="24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Char char="●"/>
            </a:pPr>
            <a:r>
              <a:rPr b="0" i="0" lang="en-US" sz="16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An estimated 20–25% of undergraduate women are victims/survivors of sexual violence</a:t>
            </a:r>
            <a:endParaRPr b="0" i="0" sz="16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Char char="●"/>
            </a:pPr>
            <a:r>
              <a:rPr b="0" i="0" lang="en-US" sz="16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Women aged of 18-24 are at risk of sexual assault at a rate three times higher than other women</a:t>
            </a:r>
            <a:endParaRPr b="0" i="0" sz="16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Char char="●"/>
            </a:pPr>
            <a:r>
              <a:rPr b="0" i="0" lang="en-US" sz="16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34.1% of students who have experienced sexual assault drop out (Mengo &amp; Black, 2015)</a:t>
            </a:r>
            <a:endParaRPr b="0" i="0" sz="16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chivo"/>
              <a:buChar char="●"/>
            </a:pPr>
            <a:r>
              <a:rPr b="0" i="0" lang="en-US" sz="16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More than 40% of college students who were sexually victimized also reported experiences of institutional betrayal (Freyd, 2018)</a:t>
            </a:r>
            <a:endParaRPr b="0" i="0" sz="16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/>
          <p:nvPr>
            <p:ph type="title"/>
          </p:nvPr>
        </p:nvSpPr>
        <p:spPr>
          <a:xfrm>
            <a:off x="729450" y="457200"/>
            <a:ext cx="7688700" cy="6723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D6E"/>
              </a:buClr>
              <a:buSzPts val="2600"/>
              <a:buNone/>
            </a:pPr>
            <a:r>
              <a:rPr lang="en-US" sz="2200">
                <a:solidFill>
                  <a:schemeClr val="dk2"/>
                </a:solidFill>
              </a:rPr>
              <a:t>When we have actual knowledge, we must work to</a:t>
            </a:r>
            <a:endParaRPr sz="2200"/>
          </a:p>
        </p:txBody>
      </p:sp>
      <p:grpSp>
        <p:nvGrpSpPr>
          <p:cNvPr id="120" name="Google Shape;120;p8"/>
          <p:cNvGrpSpPr/>
          <p:nvPr/>
        </p:nvGrpSpPr>
        <p:grpSpPr>
          <a:xfrm>
            <a:off x="1262064" y="1420516"/>
            <a:ext cx="6530506" cy="2857097"/>
            <a:chOff x="0" y="62362"/>
            <a:chExt cx="6530506" cy="2857097"/>
          </a:xfrm>
        </p:grpSpPr>
        <p:sp>
          <p:nvSpPr>
            <p:cNvPr id="121" name="Google Shape;121;p8"/>
            <p:cNvSpPr/>
            <p:nvPr/>
          </p:nvSpPr>
          <p:spPr>
            <a:xfrm>
              <a:off x="0" y="62362"/>
              <a:ext cx="2040783" cy="2857096"/>
            </a:xfrm>
            <a:prstGeom prst="rect">
              <a:avLst/>
            </a:prstGeom>
            <a:solidFill>
              <a:srgbClr val="CAD4FB">
                <a:alpha val="88627"/>
              </a:srgbClr>
            </a:solidFill>
            <a:ln cap="flat" cmpd="sng" w="25400">
              <a:solidFill>
                <a:srgbClr val="CAD4FB">
                  <a:alpha val="88627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8"/>
            <p:cNvSpPr txBox="1"/>
            <p:nvPr/>
          </p:nvSpPr>
          <p:spPr>
            <a:xfrm>
              <a:off x="12" y="1148071"/>
              <a:ext cx="2149500" cy="17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59100" spcFirstLastPara="1" rIns="159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Archivo"/>
                  <a:ea typeface="Archivo"/>
                  <a:cs typeface="Archivo"/>
                  <a:sym typeface="Archivo"/>
                </a:rPr>
                <a:t>Stop the Harassment/discriminatio</a:t>
              </a:r>
              <a:r>
                <a:rPr lang="en-US" sz="2300">
                  <a:latin typeface="Archivo"/>
                  <a:ea typeface="Archivo"/>
                  <a:cs typeface="Archivo"/>
                  <a:sym typeface="Archivo"/>
                </a:rPr>
                <a:t>n</a:t>
              </a:r>
              <a:endParaRPr b="0" i="0" sz="23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591827" y="348072"/>
              <a:ext cx="857129" cy="857129"/>
            </a:xfrm>
            <a:prstGeom prst="ellipse">
              <a:avLst/>
            </a:prstGeom>
            <a:solidFill>
              <a:srgbClr val="0073F4"/>
            </a:solidFill>
            <a:ln cap="flat" cmpd="sng" w="25400">
              <a:solidFill>
                <a:srgbClr val="0073F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8"/>
            <p:cNvSpPr txBox="1"/>
            <p:nvPr/>
          </p:nvSpPr>
          <p:spPr>
            <a:xfrm>
              <a:off x="717351" y="473596"/>
              <a:ext cx="606081" cy="606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6825" spcFirstLastPara="1" rIns="6682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0" i="0" lang="en-US" sz="4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0" y="2919387"/>
              <a:ext cx="2040783" cy="72"/>
            </a:xfrm>
            <a:prstGeom prst="rect">
              <a:avLst/>
            </a:prstGeom>
            <a:solidFill>
              <a:srgbClr val="0073F4"/>
            </a:solidFill>
            <a:ln cap="flat" cmpd="sng" w="25400">
              <a:solidFill>
                <a:srgbClr val="0073F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244861" y="62362"/>
              <a:ext cx="2040783" cy="2857096"/>
            </a:xfrm>
            <a:prstGeom prst="rect">
              <a:avLst/>
            </a:prstGeom>
            <a:solidFill>
              <a:srgbClr val="CAD4FB">
                <a:alpha val="88627"/>
              </a:srgbClr>
            </a:solidFill>
            <a:ln cap="flat" cmpd="sng" w="25400">
              <a:solidFill>
                <a:srgbClr val="CAD4FB">
                  <a:alpha val="88627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8"/>
            <p:cNvSpPr txBox="1"/>
            <p:nvPr/>
          </p:nvSpPr>
          <p:spPr>
            <a:xfrm>
              <a:off x="2244861" y="1148059"/>
              <a:ext cx="2040783" cy="1714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59100" spcFirstLastPara="1" rIns="159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Archivo"/>
                  <a:ea typeface="Archivo"/>
                  <a:cs typeface="Archivo"/>
                  <a:sym typeface="Archivo"/>
                </a:rPr>
                <a:t>Prevent it from Recurring</a:t>
              </a:r>
              <a:endParaRPr b="0" i="0" sz="23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836688" y="348072"/>
              <a:ext cx="857129" cy="857129"/>
            </a:xfrm>
            <a:prstGeom prst="ellipse">
              <a:avLst/>
            </a:prstGeom>
            <a:solidFill>
              <a:srgbClr val="0073F4"/>
            </a:solidFill>
            <a:ln cap="flat" cmpd="sng" w="25400">
              <a:solidFill>
                <a:srgbClr val="0073F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8"/>
            <p:cNvSpPr txBox="1"/>
            <p:nvPr/>
          </p:nvSpPr>
          <p:spPr>
            <a:xfrm>
              <a:off x="2962212" y="473596"/>
              <a:ext cx="606081" cy="606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6825" spcFirstLastPara="1" rIns="6682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0" i="0" lang="en-US" sz="4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244861" y="2919387"/>
              <a:ext cx="2040783" cy="72"/>
            </a:xfrm>
            <a:prstGeom prst="rect">
              <a:avLst/>
            </a:prstGeom>
            <a:solidFill>
              <a:srgbClr val="0073F4"/>
            </a:solidFill>
            <a:ln cap="flat" cmpd="sng" w="25400">
              <a:solidFill>
                <a:srgbClr val="0073F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4489723" y="62362"/>
              <a:ext cx="2040783" cy="2857096"/>
            </a:xfrm>
            <a:prstGeom prst="rect">
              <a:avLst/>
            </a:prstGeom>
            <a:solidFill>
              <a:srgbClr val="CAD4FB">
                <a:alpha val="88627"/>
              </a:srgbClr>
            </a:solidFill>
            <a:ln cap="flat" cmpd="sng" w="25400">
              <a:solidFill>
                <a:srgbClr val="CAD4FB">
                  <a:alpha val="88627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8"/>
            <p:cNvSpPr txBox="1"/>
            <p:nvPr/>
          </p:nvSpPr>
          <p:spPr>
            <a:xfrm>
              <a:off x="4489723" y="1148059"/>
              <a:ext cx="2040783" cy="1714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59100" spcFirstLastPara="1" rIns="159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Archivo"/>
                  <a:ea typeface="Archivo"/>
                  <a:cs typeface="Archivo"/>
                  <a:sym typeface="Archivo"/>
                </a:rPr>
                <a:t>Remedy its Effects</a:t>
              </a:r>
              <a:endParaRPr b="0" i="0" sz="23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5081550" y="348072"/>
              <a:ext cx="857129" cy="857129"/>
            </a:xfrm>
            <a:prstGeom prst="ellipse">
              <a:avLst/>
            </a:prstGeom>
            <a:solidFill>
              <a:srgbClr val="0073F4"/>
            </a:solidFill>
            <a:ln cap="flat" cmpd="sng" w="25400">
              <a:solidFill>
                <a:srgbClr val="0073F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8"/>
            <p:cNvSpPr txBox="1"/>
            <p:nvPr/>
          </p:nvSpPr>
          <p:spPr>
            <a:xfrm>
              <a:off x="5207074" y="473596"/>
              <a:ext cx="606081" cy="606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6825" spcFirstLastPara="1" rIns="6682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0" i="0" lang="en-US" sz="4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489723" y="2919387"/>
              <a:ext cx="2040783" cy="72"/>
            </a:xfrm>
            <a:prstGeom prst="rect">
              <a:avLst/>
            </a:prstGeom>
            <a:solidFill>
              <a:srgbClr val="0073F4"/>
            </a:solidFill>
            <a:ln cap="flat" cmpd="sng" w="25400">
              <a:solidFill>
                <a:srgbClr val="0073F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4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idx="1" type="body"/>
          </p:nvPr>
        </p:nvSpPr>
        <p:spPr>
          <a:xfrm>
            <a:off x="1420575" y="1219200"/>
            <a:ext cx="6599700" cy="3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460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400"/>
              <a:t>To make sure this happens, </a:t>
            </a:r>
            <a:r>
              <a:rPr b="1" lang="en-US" sz="2400"/>
              <a:t>all employees</a:t>
            </a:r>
            <a:r>
              <a:rPr lang="en-US" sz="2400"/>
              <a:t> are required to share what they know about an alleged incident of sexual misconduct with the Title IX Coordinator.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/>
          <p:nvPr>
            <p:ph type="title"/>
          </p:nvPr>
        </p:nvSpPr>
        <p:spPr>
          <a:xfrm>
            <a:off x="729450" y="209551"/>
            <a:ext cx="7688700" cy="71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300">
                <a:solidFill>
                  <a:schemeClr val="dk2"/>
                </a:solidFill>
              </a:rPr>
              <a:t>Responsible Employee Obligations</a:t>
            </a:r>
            <a:endParaRPr sz="2300"/>
          </a:p>
        </p:txBody>
      </p:sp>
      <p:grpSp>
        <p:nvGrpSpPr>
          <p:cNvPr id="146" name="Google Shape;146;p11"/>
          <p:cNvGrpSpPr/>
          <p:nvPr/>
        </p:nvGrpSpPr>
        <p:grpSpPr>
          <a:xfrm>
            <a:off x="2132450" y="1112249"/>
            <a:ext cx="5090169" cy="3621225"/>
            <a:chOff x="0" y="1006"/>
            <a:chExt cx="5005083" cy="3217437"/>
          </a:xfrm>
        </p:grpSpPr>
        <p:sp>
          <p:nvSpPr>
            <p:cNvPr id="147" name="Google Shape;147;p11"/>
            <p:cNvSpPr/>
            <p:nvPr/>
          </p:nvSpPr>
          <p:spPr>
            <a:xfrm>
              <a:off x="1000991" y="1006"/>
              <a:ext cx="4003966" cy="1031230"/>
            </a:xfrm>
            <a:prstGeom prst="rect">
              <a:avLst/>
            </a:prstGeom>
            <a:solidFill>
              <a:srgbClr val="0073F4"/>
            </a:solidFill>
            <a:ln cap="flat" cmpd="sng" w="25400">
              <a:solidFill>
                <a:srgbClr val="0073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1"/>
            <p:cNvSpPr txBox="1"/>
            <p:nvPr/>
          </p:nvSpPr>
          <p:spPr>
            <a:xfrm>
              <a:off x="1000991" y="1006"/>
              <a:ext cx="4003966" cy="1031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1925" lIns="77675" spcFirstLastPara="1" rIns="77675" wrap="square" tIns="261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Respond with empathy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	Call out their courage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	Clarify - From what I am hearing you’re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	Convey that you care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0" y="1006"/>
              <a:ext cx="1000991" cy="103123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0073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1"/>
            <p:cNvSpPr txBox="1"/>
            <p:nvPr/>
          </p:nvSpPr>
          <p:spPr>
            <a:xfrm>
              <a:off x="0" y="1006"/>
              <a:ext cx="1000991" cy="1031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850" lIns="52950" spcFirstLastPara="1" rIns="52950" wrap="square" tIns="101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rgbClr val="000000"/>
                  </a:solidFill>
                  <a:latin typeface="Archivo"/>
                  <a:ea typeface="Archivo"/>
                  <a:cs typeface="Archivo"/>
                  <a:sym typeface="Archivo"/>
                </a:rPr>
                <a:t>Respond</a:t>
              </a:r>
              <a:endParaRPr b="0" i="0" sz="14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1000991" y="1094109"/>
              <a:ext cx="4003966" cy="1031230"/>
            </a:xfrm>
            <a:prstGeom prst="rect">
              <a:avLst/>
            </a:prstGeom>
            <a:solidFill>
              <a:srgbClr val="0073F4"/>
            </a:solidFill>
            <a:ln cap="flat" cmpd="sng" w="25400">
              <a:solidFill>
                <a:srgbClr val="0073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1"/>
            <p:cNvSpPr txBox="1"/>
            <p:nvPr/>
          </p:nvSpPr>
          <p:spPr>
            <a:xfrm>
              <a:off x="1000991" y="1094109"/>
              <a:ext cx="4003966" cy="1031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1925" lIns="77675" spcFirstLastPara="1" rIns="77675" wrap="square" tIns="261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Archivo"/>
                  <a:ea typeface="Archivo"/>
                  <a:cs typeface="Archivo"/>
                  <a:sym typeface="Archivo"/>
                </a:rPr>
                <a:t>Refer them to resources</a:t>
              </a:r>
              <a:endParaRPr b="0" i="0" sz="15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Archivo"/>
                  <a:ea typeface="Archivo"/>
                  <a:cs typeface="Archivo"/>
                  <a:sym typeface="Archivo"/>
                </a:rPr>
                <a:t>	Health Center/Counseling Center</a:t>
              </a:r>
              <a:endParaRPr b="0" i="0" sz="15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Archivo"/>
                  <a:ea typeface="Archivo"/>
                  <a:cs typeface="Archivo"/>
                  <a:sym typeface="Archivo"/>
                </a:rPr>
                <a:t>	Title IX Website (on &amp; off-campus)</a:t>
              </a:r>
              <a:endParaRPr b="0" i="0" sz="15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Archivo"/>
                  <a:ea typeface="Archivo"/>
                  <a:cs typeface="Archivo"/>
                  <a:sym typeface="Archivo"/>
                </a:rPr>
                <a:t>	Title IX Coordinator</a:t>
              </a:r>
              <a:endParaRPr b="0" i="0" sz="15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0" y="1094109"/>
              <a:ext cx="1000991" cy="103123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0073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1"/>
            <p:cNvSpPr txBox="1"/>
            <p:nvPr/>
          </p:nvSpPr>
          <p:spPr>
            <a:xfrm>
              <a:off x="0" y="1094109"/>
              <a:ext cx="1000991" cy="1031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850" lIns="52950" spcFirstLastPara="1" rIns="52950" wrap="square" tIns="101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rgbClr val="000000"/>
                  </a:solidFill>
                  <a:latin typeface="Archivo"/>
                  <a:ea typeface="Archivo"/>
                  <a:cs typeface="Archivo"/>
                  <a:sym typeface="Archivo"/>
                </a:rPr>
                <a:t>Refer</a:t>
              </a:r>
              <a:endParaRPr b="0" i="0" sz="14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1000991" y="2187213"/>
              <a:ext cx="4003966" cy="1031230"/>
            </a:xfrm>
            <a:prstGeom prst="rect">
              <a:avLst/>
            </a:prstGeom>
            <a:solidFill>
              <a:srgbClr val="0073F4"/>
            </a:solidFill>
            <a:ln cap="flat" cmpd="sng" w="25400">
              <a:solidFill>
                <a:srgbClr val="0073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1"/>
            <p:cNvSpPr txBox="1"/>
            <p:nvPr/>
          </p:nvSpPr>
          <p:spPr>
            <a:xfrm>
              <a:off x="1000983" y="2187213"/>
              <a:ext cx="4004100" cy="10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1925" lIns="77675" spcFirstLastPara="1" rIns="77675" wrap="square" tIns="261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Archivo"/>
                  <a:ea typeface="Archivo"/>
                  <a:cs typeface="Archivo"/>
                  <a:sym typeface="Archivo"/>
                </a:rPr>
                <a:t>Report what you know to the Title IX Coordinator</a:t>
              </a:r>
              <a:endParaRPr b="0" i="0" sz="15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Archivo"/>
                  <a:ea typeface="Archivo"/>
                  <a:cs typeface="Archivo"/>
                  <a:sym typeface="Archivo"/>
                </a:rPr>
                <a:t>*Call Campus Safety in the event of a crime in progress</a:t>
              </a:r>
              <a:endParaRPr b="0" i="0" sz="13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0" y="2187213"/>
              <a:ext cx="1000991" cy="103123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0073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1"/>
            <p:cNvSpPr txBox="1"/>
            <p:nvPr/>
          </p:nvSpPr>
          <p:spPr>
            <a:xfrm>
              <a:off x="0" y="2187213"/>
              <a:ext cx="1000991" cy="1031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850" lIns="52950" spcFirstLastPara="1" rIns="52950" wrap="square" tIns="101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rgbClr val="000000"/>
                  </a:solidFill>
                  <a:latin typeface="Archivo"/>
                  <a:ea typeface="Archivo"/>
                  <a:cs typeface="Archivo"/>
                  <a:sym typeface="Archivo"/>
                </a:rPr>
                <a:t>Report</a:t>
              </a:r>
              <a:endParaRPr b="0" i="0" sz="14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/>
          <p:nvPr>
            <p:ph type="title"/>
          </p:nvPr>
        </p:nvSpPr>
        <p:spPr>
          <a:xfrm>
            <a:off x="796250" y="3834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>
                <a:solidFill>
                  <a:schemeClr val="dk2"/>
                </a:solidFill>
              </a:rPr>
              <a:t>What Happens After a Disclosure is Made?</a:t>
            </a:r>
            <a:endParaRPr/>
          </a:p>
        </p:txBody>
      </p:sp>
      <p:sp>
        <p:nvSpPr>
          <p:cNvPr id="164" name="Google Shape;164;p15"/>
          <p:cNvSpPr txBox="1"/>
          <p:nvPr>
            <p:ph idx="1" type="body"/>
          </p:nvPr>
        </p:nvSpPr>
        <p:spPr>
          <a:xfrm>
            <a:off x="729450" y="1135575"/>
            <a:ext cx="7688700" cy="32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700"/>
              <a:t>The Title IX Coordinator or a Deputy will reach out to the person who reported to offer resources, see if there is interest in making a formal complaint, and to talk the individual through the process. 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1700"/>
              <a:t>A formal complaint is not required for someone to receive supportive measures and assistance. </a:t>
            </a:r>
            <a:endParaRPr sz="17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d3e0321d53_0_6"/>
          <p:cNvSpPr txBox="1"/>
          <p:nvPr>
            <p:ph type="title"/>
          </p:nvPr>
        </p:nvSpPr>
        <p:spPr>
          <a:xfrm>
            <a:off x="796250" y="3033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>
                <a:solidFill>
                  <a:schemeClr val="dk2"/>
                </a:solidFill>
              </a:rPr>
              <a:t>Supportive Measures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0" name="Google Shape;170;g1d3e0321d53_0_6"/>
          <p:cNvSpPr txBox="1"/>
          <p:nvPr>
            <p:ph idx="1" type="body"/>
          </p:nvPr>
        </p:nvSpPr>
        <p:spPr>
          <a:xfrm>
            <a:off x="729450" y="1122225"/>
            <a:ext cx="7688700" cy="3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Outreach to Faculty 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Outreach to Coach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Outreach to Supervisor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No Contact Order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Coordination with Housing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Accommodations in classes (remote/in-person, section change, incompletes, extensions, etc.)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Connections to Counseling and/or Advocacy Services</a:t>
            </a:r>
            <a:endParaRPr sz="17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JC- 2021 Master Presentation Template">
  <a:themeElements>
    <a:clrScheme name="Streamline">
      <a:dk1>
        <a:srgbClr val="061D6E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0273F4"/>
      </a:accent2>
      <a:accent3>
        <a:srgbClr val="0273F4"/>
      </a:accent3>
      <a:accent4>
        <a:srgbClr val="A4C2F4"/>
      </a:accent4>
      <a:accent5>
        <a:srgbClr val="061D6E"/>
      </a:accent5>
      <a:accent6>
        <a:srgbClr val="C9DAF8"/>
      </a:accent6>
      <a:hlink>
        <a:srgbClr val="0273F4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Joy Pulsifer</dc:creator>
</cp:coreProperties>
</file>